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2" r:id="rId7"/>
    <p:sldId id="273" r:id="rId8"/>
    <p:sldId id="260" r:id="rId9"/>
    <p:sldId id="274" r:id="rId10"/>
    <p:sldId id="275" r:id="rId11"/>
    <p:sldId id="278" r:id="rId12"/>
    <p:sldId id="277" r:id="rId13"/>
    <p:sldId id="262" r:id="rId14"/>
    <p:sldId id="26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ssistant Regular" panose="020B0604020202020204" charset="-79"/>
      <p:regular r:id="rId20"/>
    </p:embeddedFont>
    <p:embeddedFont>
      <p:font typeface="Aileron Regular" panose="020B0604020202020204" charset="0"/>
      <p:regular r:id="rId21"/>
    </p:embeddedFont>
    <p:embeddedFont>
      <p:font typeface="Aileron Heavy Bold" panose="020B0604020202020204" charset="0"/>
      <p:regular r:id="rId22"/>
    </p:embeddedFont>
    <p:embeddedFont>
      <p:font typeface="HK Grotesk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0301"/>
            <a:ext cx="10724012" cy="4334885"/>
            <a:chOff x="0" y="19051"/>
            <a:chExt cx="14298683" cy="577984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52884"/>
              <a:ext cx="9499198" cy="1046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 dirty="0" err="1" smtClean="0">
                  <a:solidFill>
                    <a:srgbClr val="731F7D"/>
                  </a:solidFill>
                  <a:latin typeface="Halant Medium Italics"/>
                </a:rPr>
                <a:t>Sevak</a:t>
              </a:r>
              <a:endParaRPr lang="en-US" sz="4800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1"/>
              <a:ext cx="14298683" cy="420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8000" dirty="0" smtClean="0">
                  <a:solidFill>
                    <a:srgbClr val="000000"/>
                  </a:solidFill>
                  <a:latin typeface="HK Grotesk Bold"/>
                </a:rPr>
                <a:t>D</a:t>
              </a:r>
              <a:r>
                <a:rPr lang="en-US" sz="8000" b="1" dirty="0" smtClean="0"/>
                <a:t>etailed </a:t>
              </a:r>
              <a:r>
                <a:rPr lang="en-US" sz="8000" b="1" dirty="0"/>
                <a:t>Solution Design and </a:t>
              </a:r>
              <a:r>
                <a:rPr lang="en-US" sz="8000" b="1" dirty="0" smtClean="0"/>
                <a:t>Architecture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10897802" y="-1353878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58071" y="525566"/>
            <a:ext cx="4986471" cy="170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Creation of an </a:t>
            </a:r>
            <a:r>
              <a:rPr lang="en-US" sz="2700" dirty="0" err="1"/>
              <a:t>IoT</a:t>
            </a:r>
            <a:r>
              <a:rPr lang="en-US" sz="2700" dirty="0"/>
              <a:t> based sanitation worker safety system.</a:t>
            </a:r>
            <a:endParaRPr lang="en-IN" sz="2700" dirty="0"/>
          </a:p>
        </p:txBody>
      </p:sp>
      <p:sp>
        <p:nvSpPr>
          <p:cNvPr id="5" name="Rectangle 4"/>
          <p:cNvSpPr/>
          <p:nvPr/>
        </p:nvSpPr>
        <p:spPr>
          <a:xfrm>
            <a:off x="3810357" y="2768837"/>
            <a:ext cx="4242987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Head Gear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0062673" y="2777375"/>
            <a:ext cx="3781514" cy="152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Watch</a:t>
            </a:r>
            <a:endParaRPr lang="en-IN" sz="2700" dirty="0"/>
          </a:p>
        </p:txBody>
      </p:sp>
      <p:sp>
        <p:nvSpPr>
          <p:cNvPr id="7" name="Rectangle 6"/>
          <p:cNvSpPr/>
          <p:nvPr/>
        </p:nvSpPr>
        <p:spPr>
          <a:xfrm>
            <a:off x="5076193" y="4597636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Temperature sensor(DHT22)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089021" y="5734219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Gas </a:t>
            </a:r>
            <a:r>
              <a:rPr lang="en-US" dirty="0" smtClean="0"/>
              <a:t>Sensors(Mq2,Mq9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89019" y="6870802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GPS(Neo 6M)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076191" y="8007385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Ultrasonic sensor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998439" y="453406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Pulse </a:t>
            </a:r>
            <a:r>
              <a:rPr lang="en-US" dirty="0" smtClean="0"/>
              <a:t>sensor(</a:t>
            </a:r>
            <a:r>
              <a:rPr lang="en-US" dirty="0" err="1" smtClean="0"/>
              <a:t>Sen</a:t>
            </a:r>
            <a:r>
              <a:rPr lang="en-US" dirty="0" smtClean="0"/>
              <a:t> 11574)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998439" y="5738494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Fall sensor(MPU6050)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998439" y="6918880"/>
            <a:ext cx="202535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Emergency button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88869" y="4317765"/>
            <a:ext cx="9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1" idx="0"/>
          </p:cNvCxnSpPr>
          <p:nvPr/>
        </p:nvCxnSpPr>
        <p:spPr>
          <a:xfrm>
            <a:off x="6088869" y="5486399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0"/>
          </p:cNvCxnSpPr>
          <p:nvPr/>
        </p:nvCxnSpPr>
        <p:spPr>
          <a:xfrm flipH="1">
            <a:off x="6101696" y="6622982"/>
            <a:ext cx="2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3" idx="0"/>
          </p:cNvCxnSpPr>
          <p:nvPr/>
        </p:nvCxnSpPr>
        <p:spPr>
          <a:xfrm flipH="1">
            <a:off x="6088868" y="7759565"/>
            <a:ext cx="12828" cy="247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011114" y="4254189"/>
            <a:ext cx="38457" cy="2798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2"/>
            <a:endCxn id="16" idx="0"/>
          </p:cNvCxnSpPr>
          <p:nvPr/>
        </p:nvCxnSpPr>
        <p:spPr>
          <a:xfrm>
            <a:off x="12011115" y="5422823"/>
            <a:ext cx="0" cy="3156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17" idx="0"/>
          </p:cNvCxnSpPr>
          <p:nvPr/>
        </p:nvCxnSpPr>
        <p:spPr>
          <a:xfrm>
            <a:off x="12011115" y="6627257"/>
            <a:ext cx="0" cy="291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</p:cNvCxnSpPr>
          <p:nvPr/>
        </p:nvCxnSpPr>
        <p:spPr>
          <a:xfrm flipH="1">
            <a:off x="8844898" y="2230453"/>
            <a:ext cx="6410" cy="294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88878" y="2525282"/>
            <a:ext cx="5409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88878" y="2525282"/>
            <a:ext cx="12819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1498367" y="2525282"/>
            <a:ext cx="0" cy="26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348884" y="509756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48884" y="6326019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48884" y="731518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348884" y="8445351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3511969" y="5042016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3511969" y="6197822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3511969" y="7308768"/>
            <a:ext cx="922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922937" y="4759994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</a:p>
          <a:p>
            <a:pPr algn="ctr"/>
            <a:r>
              <a:rPr lang="en-US" sz="2700" dirty="0" smtClean="0"/>
              <a:t>IBM Cloud </a:t>
            </a:r>
            <a:endParaRPr lang="en-IN" sz="2700" dirty="0"/>
          </a:p>
        </p:txBody>
      </p:sp>
      <p:sp>
        <p:nvSpPr>
          <p:cNvPr id="68" name="Rectangle 67"/>
          <p:cNvSpPr/>
          <p:nvPr/>
        </p:nvSpPr>
        <p:spPr>
          <a:xfrm>
            <a:off x="14735623" y="4636607"/>
            <a:ext cx="2217635" cy="397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dirty="0"/>
              <a:t>Real time data and alerts if needed managed by </a:t>
            </a:r>
            <a:endParaRPr lang="en-US" sz="2700" dirty="0" smtClean="0"/>
          </a:p>
          <a:p>
            <a:pPr algn="ctr"/>
            <a:r>
              <a:rPr lang="en-US" sz="2700" dirty="0" smtClean="0"/>
              <a:t>IBM Cloud</a:t>
            </a:r>
            <a:endParaRPr lang="en-IN" sz="2700" dirty="0"/>
          </a:p>
        </p:txBody>
      </p:sp>
      <p:sp>
        <p:nvSpPr>
          <p:cNvPr id="2" name="Rectangle 1"/>
          <p:cNvSpPr/>
          <p:nvPr/>
        </p:nvSpPr>
        <p:spPr>
          <a:xfrm>
            <a:off x="500565" y="272578"/>
            <a:ext cx="3309791" cy="1105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ileron Heavy Bold"/>
              </a:rPr>
              <a:t>Design Map</a:t>
            </a:r>
          </a:p>
        </p:txBody>
      </p:sp>
    </p:spTree>
    <p:extLst>
      <p:ext uri="{BB962C8B-B14F-4D97-AF65-F5344CB8AC3E}">
        <p14:creationId xmlns:p14="http://schemas.microsoft.com/office/powerpoint/2010/main" val="25079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25"/>
            <a:ext cx="8229600" cy="1143000"/>
          </a:xfrm>
        </p:spPr>
        <p:txBody>
          <a:bodyPr/>
          <a:lstStyle/>
          <a:p>
            <a:r>
              <a:rPr lang="en-US" dirty="0" smtClean="0"/>
              <a:t>Detailed Design And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40391" y="4780697"/>
            <a:ext cx="1905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Sensor Data</a:t>
            </a:r>
            <a:endParaRPr lang="en-IN" sz="28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1120" y="5452281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39320" y="3678072"/>
            <a:ext cx="2667000" cy="342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NodeMcu acts as</a:t>
            </a:r>
          </a:p>
          <a:p>
            <a:pPr algn="ctr"/>
            <a:r>
              <a:rPr lang="en-US" sz="2800" dirty="0" smtClean="0"/>
              <a:t>Gateway</a:t>
            </a:r>
          </a:p>
          <a:p>
            <a:pPr algn="ctr"/>
            <a:r>
              <a:rPr lang="en-US" sz="2800" dirty="0" smtClean="0"/>
              <a:t>MQTT client</a:t>
            </a:r>
            <a:endParaRPr lang="en-IN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81868" y="5437264"/>
            <a:ext cx="1223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3795" y="478581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and MQTT</a:t>
            </a:r>
            <a:endParaRPr lang="en-IN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12066324" y="4688006"/>
            <a:ext cx="1901586" cy="1447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Cloudant</a:t>
            </a:r>
            <a:r>
              <a:rPr lang="en-US" sz="2800" dirty="0" smtClean="0"/>
              <a:t> Database</a:t>
            </a:r>
            <a:endParaRPr lang="en-IN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7405617" y="4522674"/>
            <a:ext cx="3199262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IBM </a:t>
            </a:r>
            <a:r>
              <a:rPr lang="en-US" sz="2800" dirty="0" err="1" smtClean="0"/>
              <a:t>IoT</a:t>
            </a:r>
            <a:r>
              <a:rPr lang="en-US" sz="2800" dirty="0" smtClean="0"/>
              <a:t> platform</a:t>
            </a:r>
          </a:p>
          <a:p>
            <a:pPr algn="ctr"/>
            <a:r>
              <a:rPr lang="en-US" sz="2800" dirty="0" smtClean="0"/>
              <a:t>MQTT Broker</a:t>
            </a:r>
          </a:p>
          <a:p>
            <a:pPr algn="ctr"/>
            <a:r>
              <a:rPr lang="en-US" sz="2800" dirty="0" smtClean="0"/>
              <a:t>Device Management</a:t>
            </a:r>
            <a:endParaRPr lang="en-IN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805330" y="5411906"/>
            <a:ext cx="1144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44197" y="5042574"/>
            <a:ext cx="15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808724" y="1838741"/>
            <a:ext cx="2359924" cy="145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Nodered</a:t>
            </a:r>
            <a:endParaRPr lang="en-IN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619095" y="2400300"/>
            <a:ext cx="1115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590662" y="3289679"/>
            <a:ext cx="1144139" cy="12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/>
          <p:nvPr/>
        </p:nvSpPr>
        <p:spPr>
          <a:xfrm>
            <a:off x="15386710" y="1719913"/>
            <a:ext cx="2054557" cy="15461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Twilio</a:t>
            </a:r>
            <a:endParaRPr lang="en-IN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4325600" y="24003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4325600" y="27051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554200" y="2069337"/>
            <a:ext cx="83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4322755" y="286442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2985839" y="3363961"/>
            <a:ext cx="0" cy="1204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5755" y="1726426"/>
            <a:ext cx="2589662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and Alerts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60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user sees?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1371600" y="3009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ADMIN</a:t>
            </a:r>
            <a:endParaRPr lang="en-IN" sz="2800" dirty="0"/>
          </a:p>
        </p:txBody>
      </p:sp>
      <p:sp>
        <p:nvSpPr>
          <p:cNvPr id="6" name="Oval 5"/>
          <p:cNvSpPr/>
          <p:nvPr/>
        </p:nvSpPr>
        <p:spPr>
          <a:xfrm>
            <a:off x="1371600" y="5676900"/>
            <a:ext cx="1905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</a:t>
            </a:r>
            <a:endParaRPr lang="en-IN" sz="2800" dirty="0"/>
          </a:p>
        </p:txBody>
      </p:sp>
      <p:sp>
        <p:nvSpPr>
          <p:cNvPr id="7" name="Rectangle 6"/>
          <p:cNvSpPr/>
          <p:nvPr/>
        </p:nvSpPr>
        <p:spPr>
          <a:xfrm>
            <a:off x="4181048" y="4343400"/>
            <a:ext cx="3276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WEBSITE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9982200" y="3250726"/>
            <a:ext cx="129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LOGIN</a:t>
            </a:r>
            <a:endParaRPr lang="en-IN" sz="2800" dirty="0"/>
          </a:p>
        </p:txBody>
      </p:sp>
      <p:sp>
        <p:nvSpPr>
          <p:cNvPr id="9" name="Rectangle 8"/>
          <p:cNvSpPr/>
          <p:nvPr/>
        </p:nvSpPr>
        <p:spPr>
          <a:xfrm>
            <a:off x="9906852" y="5219700"/>
            <a:ext cx="2818548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EMPLOYMENT REGISTRATION</a:t>
            </a:r>
            <a:endParaRPr lang="en-IN" sz="2800" dirty="0"/>
          </a:p>
        </p:txBody>
      </p:sp>
      <p:sp>
        <p:nvSpPr>
          <p:cNvPr id="43" name="Oval 42"/>
          <p:cNvSpPr/>
          <p:nvPr/>
        </p:nvSpPr>
        <p:spPr>
          <a:xfrm>
            <a:off x="12954000" y="3086100"/>
            <a:ext cx="2638567" cy="1424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Dashboard </a:t>
            </a:r>
            <a:r>
              <a:rPr lang="en-US" sz="2800" dirty="0"/>
              <a:t>a</a:t>
            </a:r>
            <a:r>
              <a:rPr lang="en-US" sz="2800" dirty="0" smtClean="0"/>
              <a:t>nd </a:t>
            </a:r>
            <a:r>
              <a:rPr lang="en-US" sz="2800" dirty="0" smtClean="0"/>
              <a:t>Alerts</a:t>
            </a:r>
            <a:endParaRPr lang="en-IN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1557379" y="3833883"/>
            <a:ext cx="1371600" cy="2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200400" y="41529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301621" y="5448300"/>
            <a:ext cx="81317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600096" y="3833883"/>
            <a:ext cx="2001104" cy="85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600096" y="5219700"/>
            <a:ext cx="2102325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 smtClean="0">
                <a:solidFill>
                  <a:srgbClr val="FFFFFF"/>
                </a:solidFill>
                <a:latin typeface="HK Grotesk Bold"/>
              </a:rPr>
              <a:t>Design And Architecture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23740" y="2770134"/>
            <a:ext cx="4530710" cy="6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sensor data is collected real time. Node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mcu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acts as a gateway and using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mqtt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is connected to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IoT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platform. The main dashboard and alert features are employed using node-red. A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twilio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node facilitates calls and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sms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alerts.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The user or the admin goes to the landing page of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Sevak.He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can login and hence 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can view the dashboard and alerts </a:t>
            </a:r>
            <a:r>
              <a:rPr lang="en-US" sz="2400" spc="-24" dirty="0" err="1" smtClean="0">
                <a:solidFill>
                  <a:srgbClr val="FFFFFF"/>
                </a:solidFill>
                <a:latin typeface="Assistant Regular"/>
              </a:rPr>
              <a:t>sent.The</a:t>
            </a: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 data is stored in database for future reference.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In addition there is an employment registration form that is considered a future scope of the project.</a:t>
            </a:r>
            <a:endParaRPr lang="en-US" sz="2400" spc="-24" dirty="0">
              <a:solidFill>
                <a:srgbClr val="FFFFFF"/>
              </a:solidFill>
              <a:latin typeface="Assistant Regular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24" dirty="0" smtClean="0">
                <a:solidFill>
                  <a:srgbClr val="FFFFFF"/>
                </a:solidFill>
                <a:latin typeface="Assistant Regular"/>
              </a:rPr>
              <a:t>.</a:t>
            </a:r>
            <a:endParaRPr lang="en-US" sz="2400" spc="-24" dirty="0">
              <a:solidFill>
                <a:srgbClr val="FFFFFF"/>
              </a:solidFill>
              <a:latin typeface="Assistant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Rise of Augmented Reality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00935" y="4570315"/>
            <a:ext cx="3818865" cy="3431030"/>
            <a:chOff x="0" y="0"/>
            <a:chExt cx="5091820" cy="45747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09182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Here are some predictions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7761"/>
              <a:ext cx="5091820" cy="244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34568" y="4570315"/>
            <a:ext cx="3818865" cy="3058877"/>
            <a:chOff x="0" y="0"/>
            <a:chExt cx="5091820" cy="40785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09182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u="none">
                  <a:solidFill>
                    <a:srgbClr val="731F7D"/>
                  </a:solidFill>
                  <a:latin typeface="Halant Medium Italics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u="none">
                  <a:solidFill>
                    <a:srgbClr val="731F7D"/>
                  </a:solidFill>
                  <a:latin typeface="Halant Medium Italics"/>
                </a:rPr>
                <a:t>store for us?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27761"/>
              <a:ext cx="5091820" cy="1950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68200" y="4570315"/>
            <a:ext cx="3818865" cy="3431030"/>
            <a:chOff x="0" y="0"/>
            <a:chExt cx="5091820" cy="45747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509182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u="none">
                  <a:solidFill>
                    <a:srgbClr val="731F7D"/>
                  </a:solidFill>
                  <a:latin typeface="Halant Medium Italics"/>
                </a:rPr>
                <a:t>Future of Technology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27761"/>
              <a:ext cx="5091820" cy="244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85478" y="419511"/>
            <a:ext cx="11149322" cy="6042462"/>
            <a:chOff x="-590963" y="-1777452"/>
            <a:chExt cx="14865763" cy="4761294"/>
          </a:xfrm>
        </p:grpSpPr>
        <p:sp>
          <p:nvSpPr>
            <p:cNvPr id="6" name="TextBox 6"/>
            <p:cNvSpPr txBox="1"/>
            <p:nvPr/>
          </p:nvSpPr>
          <p:spPr>
            <a:xfrm>
              <a:off x="-590963" y="-1777452"/>
              <a:ext cx="11912647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smtClean="0">
                  <a:solidFill>
                    <a:srgbClr val="FFFFFF"/>
                  </a:solidFill>
                  <a:latin typeface="HK Grotesk Bold"/>
                </a:rPr>
                <a:t>Introduction</a:t>
              </a:r>
              <a:endParaRPr lang="en-US" sz="80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endParaRPr lang="en-US" sz="6877" u="none" dirty="0">
                <a:solidFill>
                  <a:srgbClr val="FFFFFF">
                    <a:alpha val="60000"/>
                  </a:srgbClr>
                </a:solidFill>
                <a:latin typeface="HK Grotesk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590963" y="-431640"/>
              <a:ext cx="14865763" cy="34154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goal of </a:t>
              </a:r>
              <a:r>
                <a:rPr lang="en-US" sz="3200" spc="31" dirty="0" err="1" smtClean="0">
                  <a:solidFill>
                    <a:srgbClr val="F3F3F3"/>
                  </a:solidFill>
                  <a:latin typeface="Aileron Regular"/>
                </a:rPr>
                <a:t>Sevak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is to create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smart </a:t>
              </a:r>
              <a:r>
                <a:rPr lang="en-US" sz="3200" spc="31" dirty="0" err="1">
                  <a:solidFill>
                    <a:srgbClr val="F3F3F3"/>
                  </a:solidFill>
                  <a:latin typeface="Aileron Regular"/>
                </a:rPr>
                <a:t>IoT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wearable that will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monitor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the health of the underground drainage workers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as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well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as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the environment </a:t>
              </a:r>
              <a:r>
                <a:rPr lang="en-US" sz="3200" spc="31" dirty="0">
                  <a:solidFill>
                    <a:srgbClr val="F3F3F3"/>
                  </a:solidFill>
                  <a:latin typeface="Aileron Regular"/>
                </a:rPr>
                <a:t>in which they </a:t>
              </a:r>
              <a:r>
                <a:rPr lang="en-US" sz="3200" spc="31" dirty="0" smtClean="0">
                  <a:solidFill>
                    <a:srgbClr val="F3F3F3"/>
                  </a:solidFill>
                  <a:latin typeface="Aileron Regular"/>
                </a:rPr>
                <a:t>work.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3200" spc="31" dirty="0" smtClean="0">
                <a:solidFill>
                  <a:srgbClr val="F3F3F3"/>
                </a:solidFill>
                <a:latin typeface="Aileron Regular"/>
              </a:endParaRP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This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process of designing a solution covers</a:t>
              </a: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: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 smtClean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Detailed </a:t>
              </a: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design</a:t>
              </a:r>
            </a:p>
            <a:p>
              <a:pPr marL="628254" lvl="1" indent="-314127">
                <a:lnSpc>
                  <a:spcPts val="5327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3F3F3"/>
                  </a:solidFill>
                  <a:latin typeface="Aileron Regular" panose="020B0604020202020204" charset="0"/>
                  <a:cs typeface="Aileron Regular" panose="020B0604020202020204" charset="0"/>
                </a:rPr>
                <a:t>Chosen hardware and software</a:t>
              </a:r>
            </a:p>
            <a:p>
              <a:pPr marL="0" lvl="1">
                <a:lnSpc>
                  <a:spcPts val="2856"/>
                </a:lnSpc>
                <a:spcBef>
                  <a:spcPct val="0"/>
                </a:spcBef>
              </a:pPr>
              <a:endParaRPr lang="en-US" sz="2400" spc="31" dirty="0">
                <a:solidFill>
                  <a:srgbClr val="F3F3F3"/>
                </a:solidFill>
                <a:latin typeface="Aileron Regular" panose="020B0604020202020204" charset="0"/>
                <a:cs typeface="Aileron Regular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9663">
            <a:off x="4111359" y="-3364814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25490" y="7311630"/>
            <a:ext cx="5163362" cy="48922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7235" y="3924300"/>
            <a:ext cx="10237362" cy="4689779"/>
            <a:chOff x="0" y="-66675"/>
            <a:chExt cx="13649816" cy="6253037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4530"/>
              <a:ext cx="13649816" cy="4821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K Grotesk Bold"/>
                </a:rPr>
                <a:t>The detailed design will involve smart headgear and smart watch that will monitor the health of the worker as well as the working environment.</a:t>
              </a:r>
              <a:endParaRPr lang="en-US" sz="3600" dirty="0">
                <a:solidFill>
                  <a:srgbClr val="000000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 dirty="0" smtClean="0">
                  <a:solidFill>
                    <a:srgbClr val="731F7D"/>
                  </a:solidFill>
                  <a:latin typeface="Halant Medium Italics"/>
                </a:rPr>
                <a:t>Detailed Design </a:t>
              </a:r>
              <a:endParaRPr lang="en-US" sz="3959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763"/>
            <a:ext cx="13182600" cy="1070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smtClean="0">
                <a:solidFill>
                  <a:srgbClr val="000000"/>
                </a:solidFill>
                <a:latin typeface="HK Grotesk Bold"/>
              </a:rPr>
              <a:t>Features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98997" y="3988372"/>
            <a:ext cx="3863482" cy="4874498"/>
            <a:chOff x="-101600" y="-47625"/>
            <a:chExt cx="5151309" cy="6499329"/>
          </a:xfrm>
        </p:grpSpPr>
        <p:sp>
          <p:nvSpPr>
            <p:cNvPr id="5" name="TextBox 5"/>
            <p:cNvSpPr txBox="1"/>
            <p:nvPr/>
          </p:nvSpPr>
          <p:spPr>
            <a:xfrm>
              <a:off x="-10160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 dirty="0" smtClean="0">
                  <a:solidFill>
                    <a:srgbClr val="731F7D"/>
                  </a:solidFill>
                  <a:latin typeface="Halant Medium Italics"/>
                </a:rPr>
                <a:t>Head Gear</a:t>
              </a:r>
              <a:endParaRPr lang="en-US" sz="4294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5049709" cy="424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Harmful gas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Obstacle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harmful gas levels go beyond the threshold value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Temperature detection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Location of the workers using GPS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15800" y="3988372"/>
            <a:ext cx="3787282" cy="4476951"/>
            <a:chOff x="0" y="-47625"/>
            <a:chExt cx="5049709" cy="596927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88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u="none" dirty="0" smtClean="0">
                  <a:solidFill>
                    <a:srgbClr val="731F7D"/>
                  </a:solidFill>
                  <a:latin typeface="Halant Medium Italics"/>
                </a:rPr>
                <a:t>Watch</a:t>
              </a:r>
              <a:endParaRPr lang="en-US" sz="4294" u="none" dirty="0">
                <a:solidFill>
                  <a:srgbClr val="731F7D"/>
                </a:solidFill>
                <a:latin typeface="Halant Medium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6"/>
              <a:ext cx="5049709" cy="3710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Heart and pulse rate sensing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Alerts when the pulse of the worker falls below the BPM level.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Emergency button in case he gets trapped</a:t>
              </a:r>
            </a:p>
            <a:p>
              <a:pPr marL="342900" indent="-342900">
                <a:lnSpc>
                  <a:spcPts val="3098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13" spc="-22" dirty="0" smtClean="0">
                  <a:solidFill>
                    <a:srgbClr val="000000"/>
                  </a:solidFill>
                  <a:latin typeface="Assistant Regular"/>
                </a:rPr>
                <a:t>Fall detection</a:t>
              </a:r>
              <a:endParaRPr lang="en-US" sz="2213" spc="-22" dirty="0">
                <a:solidFill>
                  <a:srgbClr val="000000"/>
                </a:solidFill>
                <a:latin typeface="Assistant Regular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Our products that include a head gear and watch monitor a variety of parameters that include temperature of the surroundings, obstacles, location, level of harmful gases(CH4 and CO) and pulse of the person using various sensors. In addition, it also has a fall detection sensor and an emergency button.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These parameters are monitored real time. IBM Cloud is used for the analysis of real time data . It also creates alerts if the level of harmful gases cross a threshold value or if the pulse of the worker falls below normal BPM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An emergency button that can be used by the workers to alert others in case he gets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trapped.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72400" y="548749"/>
            <a:ext cx="7029485" cy="241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 dirty="0" smtClean="0">
                <a:solidFill>
                  <a:srgbClr val="FFFFFF"/>
                </a:solidFill>
                <a:latin typeface="HK Grotesk Bold"/>
              </a:rPr>
              <a:t>Description</a:t>
            </a:r>
          </a:p>
          <a:p>
            <a:pPr algn="r">
              <a:lnSpc>
                <a:spcPts val="9440"/>
              </a:lnSpc>
            </a:pP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1200" y="2476500"/>
            <a:ext cx="617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In addition a web application links the dashboard and employee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database . All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the parameters can be monitored from </a:t>
            </a:r>
            <a:r>
              <a:rPr lang="en-US" sz="2800" dirty="0" smtClean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dashboard. The </a:t>
            </a:r>
            <a:r>
              <a:rPr lang="en-US" sz="2800" dirty="0">
                <a:solidFill>
                  <a:schemeClr val="bg1"/>
                </a:solidFill>
                <a:latin typeface="Aileron Regular" panose="020B0604020202020204" charset="0"/>
                <a:cs typeface="Aileron Regular" panose="020B0604020202020204" charset="0"/>
              </a:rPr>
              <a:t>website acts a easy link for access by the admin and worker.</a:t>
            </a:r>
            <a:endParaRPr lang="en-IN" sz="2800" dirty="0">
              <a:solidFill>
                <a:schemeClr val="bg1"/>
              </a:solidFill>
              <a:latin typeface="Aileron Regular" panose="020B0604020202020204" charset="0"/>
              <a:cs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3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Diagram-Head Gear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7" y="1638300"/>
            <a:ext cx="14859000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299200"/>
            <a:ext cx="1056541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6000" dirty="0" smtClean="0">
                <a:solidFill>
                  <a:srgbClr val="FFFFFF"/>
                </a:solidFill>
                <a:latin typeface="HK Grotesk Bold"/>
              </a:rPr>
              <a:t>Circuit Diagram-Watch</a:t>
            </a:r>
            <a:endParaRPr lang="en-US" sz="6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1816724"/>
            <a:ext cx="15316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588</Words>
  <Application>Microsoft Office PowerPoint</Application>
  <PresentationFormat>Custom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Assistant Regular</vt:lpstr>
      <vt:lpstr>Aileron Regular</vt:lpstr>
      <vt:lpstr>Arial</vt:lpstr>
      <vt:lpstr>Halant Medium Italics</vt:lpstr>
      <vt:lpstr>Aileron Heavy Bold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Detailed Design And Architecture</vt:lpstr>
      <vt:lpstr>What the user sees?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16</cp:revision>
  <dcterms:created xsi:type="dcterms:W3CDTF">2006-08-16T00:00:00Z</dcterms:created>
  <dcterms:modified xsi:type="dcterms:W3CDTF">2020-06-11T09:14:57Z</dcterms:modified>
  <dc:identifier>DAD-rex3iSo</dc:identifier>
</cp:coreProperties>
</file>